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8"/>
  </p:notesMasterIdLst>
  <p:handoutMasterIdLst>
    <p:handoutMasterId r:id="rId9"/>
  </p:handoutMasterIdLst>
  <p:sldIdLst>
    <p:sldId id="258" r:id="rId2"/>
    <p:sldId id="260" r:id="rId3"/>
    <p:sldId id="259" r:id="rId4"/>
    <p:sldId id="261" r:id="rId5"/>
    <p:sldId id="262" r:id="rId6"/>
    <p:sldId id="263" r:id="rId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061" autoAdjust="0"/>
  </p:normalViewPr>
  <p:slideViewPr>
    <p:cSldViewPr showGuides="1">
      <p:cViewPr varScale="1">
        <p:scale>
          <a:sx n="69" d="100"/>
          <a:sy n="69" d="100"/>
        </p:scale>
        <p:origin x="672" y="38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outlineViewPr>
    <p:cViewPr>
      <p:scale>
        <a:sx n="33" d="100"/>
        <a:sy n="33" d="100"/>
      </p:scale>
      <p:origin x="0" y="-2886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198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17-Aug-24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17-Aug-24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81A0-ADA6-4623-BE4F-40CFB8BBCB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Maldivian (Dhivehi) is an Indo-Aryan language spoken primarily in the Maldives, and also in India, mainly in Minicoy Island (</a:t>
            </a:r>
            <a:r>
              <a:rPr lang="en-US" dirty="0" err="1"/>
              <a:t>Maliku</a:t>
            </a:r>
            <a:r>
              <a:rPr lang="en-US" dirty="0"/>
              <a:t>), located in the Union territory of Lakshadweep.</a:t>
            </a:r>
          </a:p>
          <a:p>
            <a:r>
              <a:rPr lang="en-US" dirty="0"/>
              <a:t>Major dialects of Maldivian are </a:t>
            </a:r>
            <a:r>
              <a:rPr lang="en-US" dirty="0" err="1"/>
              <a:t>Malé</a:t>
            </a:r>
            <a:r>
              <a:rPr lang="en-US" dirty="0"/>
              <a:t>, </a:t>
            </a:r>
            <a:r>
              <a:rPr lang="en-US" dirty="0" err="1"/>
              <a:t>Huvadhu</a:t>
            </a:r>
            <a:r>
              <a:rPr lang="en-US" dirty="0"/>
              <a:t>, </a:t>
            </a:r>
            <a:r>
              <a:rPr lang="en-US" dirty="0" err="1"/>
              <a:t>Mulaku</a:t>
            </a:r>
            <a:r>
              <a:rPr lang="en-US" dirty="0"/>
              <a:t>, Addu, </a:t>
            </a:r>
            <a:r>
              <a:rPr lang="en-US" dirty="0" err="1"/>
              <a:t>Haddhunmathee</a:t>
            </a:r>
            <a:r>
              <a:rPr lang="en-US" dirty="0"/>
              <a:t> and </a:t>
            </a:r>
            <a:r>
              <a:rPr lang="en-US" dirty="0" err="1"/>
              <a:t>Maliku</a:t>
            </a:r>
            <a:r>
              <a:rPr lang="en-US" dirty="0"/>
              <a:t>. The </a:t>
            </a:r>
            <a:r>
              <a:rPr lang="en-US" dirty="0" err="1"/>
              <a:t>Malé</a:t>
            </a:r>
            <a:r>
              <a:rPr lang="en-US" dirty="0"/>
              <a:t> dialect is considered the standard.</a:t>
            </a:r>
          </a:p>
          <a:p>
            <a:r>
              <a:rPr lang="en-US" dirty="0"/>
              <a:t>Maldivian language is closely related to, Sinhalese.</a:t>
            </a:r>
          </a:p>
          <a:p>
            <a:r>
              <a:rPr lang="en-US" dirty="0"/>
              <a:t>It has been influenced by and absorbed words from languages such as Arabic, French, Persian, Portuguese, Urdu and English.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0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917F2-EB14-4554-893B-C150E1688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7DBFA-545A-408E-8C9D-08B9F37ED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2DC18-45F2-4F56-BA35-714765A9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3C847-D284-421D-B330-2D43513B0F9C}" type="datetime1">
              <a:rPr lang="en-US" smtClean="0"/>
              <a:t>17-Aug-24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CB9E2-5DFC-488A-A085-33F8EBB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D1063-61B4-4F66-91B1-69A85C24B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 descr="Stack of books">
            <a:extLst>
              <a:ext uri="{FF2B5EF4-FFF2-40B4-BE49-F238E27FC236}">
                <a16:creationId xmlns:a16="http://schemas.microsoft.com/office/drawing/2014/main" id="{48EBA310-0B3B-4403-B544-2F0F33E92BEE}"/>
              </a:ext>
            </a:extLst>
          </p:cNvPr>
          <p:cNvGrpSpPr/>
          <p:nvPr userDrawn="1"/>
        </p:nvGrpSpPr>
        <p:grpSpPr>
          <a:xfrm>
            <a:off x="0" y="0"/>
            <a:ext cx="12190572" cy="6858000"/>
            <a:chOff x="0" y="0"/>
            <a:chExt cx="1219057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7A1A41-46CF-4F8F-A6E3-A9155AF824B4}"/>
                </a:ext>
              </a:extLst>
            </p:cNvPr>
            <p:cNvSpPr/>
            <p:nvPr/>
          </p:nvSpPr>
          <p:spPr>
            <a:xfrm>
              <a:off x="1620" y="0"/>
              <a:ext cx="12188952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9" tIns="60949" rIns="121899" bIns="60949" rtlCol="0" anchor="ctr"/>
            <a:lstStyle/>
            <a:p>
              <a:pPr algn="ctr"/>
              <a:endParaRPr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C3344DB-54FC-43CC-976B-B411C0FBE555}"/>
                </a:ext>
              </a:extLst>
            </p:cNvPr>
            <p:cNvGrpSpPr/>
            <p:nvPr/>
          </p:nvGrpSpPr>
          <p:grpSpPr>
            <a:xfrm>
              <a:off x="0" y="0"/>
              <a:ext cx="4726044" cy="6858000"/>
              <a:chOff x="0" y="0"/>
              <a:chExt cx="4726044" cy="6858000"/>
            </a:xfrm>
          </p:grpSpPr>
          <p:pic>
            <p:nvPicPr>
              <p:cNvPr id="10" name="Picture 9" descr="Stack of books">
                <a:extLst>
                  <a:ext uri="{FF2B5EF4-FFF2-40B4-BE49-F238E27FC236}">
                    <a16:creationId xmlns:a16="http://schemas.microsoft.com/office/drawing/2014/main" id="{C193B0D7-92D0-4C79-AF28-23278F256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4591594" cy="6858000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1825A7F-2BA5-4A67-92FE-1254204DFB9B}"/>
                  </a:ext>
                </a:extLst>
              </p:cNvPr>
              <p:cNvSpPr/>
              <p:nvPr/>
            </p:nvSpPr>
            <p:spPr>
              <a:xfrm>
                <a:off x="4588884" y="0"/>
                <a:ext cx="137160" cy="6858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976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F21E-E9A0-4943-995F-FC9070B26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91C17-3248-4EB1-8DD3-3D3F052D9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7C66A-44E8-4B08-91EA-4F6241D25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87518-40ED-4895-8580-DE2A722FC423}" type="datetime1">
              <a:rPr lang="en-US" smtClean="0"/>
              <a:t>17-Aug-24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B558B-C508-46BC-8C02-04CCEDD0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4F068-638F-4916-A85C-FE14BA9AA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CE150-8DFF-48C4-A5C4-ED9CBACAB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D995B8-F94A-4041-BD7B-A216F24A0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3124F-9E26-4D60-8D02-226927A54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9F34-BDBC-4273-B9BC-22458F940BE7}" type="datetime1">
              <a:rPr lang="en-US" smtClean="0"/>
              <a:t>17-Aug-24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D56CF-1795-450A-BA28-0BB70AA0E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FE28D-7D54-49B1-B9FB-FA1E5AF0C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8011-2A0E-4F91-BF26-1798CDB6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F54D3-4FA4-4CB3-9951-F9F938099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A5B48-C706-4C81-9550-66045DC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85147-19A6-4970-A04E-ED9B1D83C0F1}" type="datetime1">
              <a:rPr lang="en-US" smtClean="0"/>
              <a:t>17-Aug-24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EC9C3-A0B9-49BD-8E28-F7EC2EBA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3A7C3-6975-4746-BE77-B5CE66D1E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CFD33-D5E3-4FF5-BDEE-6478D0107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BD1532-FE54-42F1-A746-4A352C60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3740E6-E214-46C3-8FA8-0F31BDDB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1008-E89D-49CD-9BF4-E6F3FE09F7AC}" type="datetime1">
              <a:rPr lang="en-US" smtClean="0"/>
              <a:t>17-Aug-24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7CEA-7CEB-48F2-9152-03A369B2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DCCFE-29E0-4DA7-8588-47D4E80B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736B2-3F3F-46F0-8DD1-B8BE1C4C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2CB86-7BBD-425C-B4CC-8D4FDB18DF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0EBD8-6A89-410F-91DB-8603E9928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4064BB-0E1A-4D2E-BD8C-79576948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E199F-4583-41EB-929F-5865E95EECAA}" type="datetime1">
              <a:rPr lang="en-US" smtClean="0"/>
              <a:t>17-Aug-24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7DF70-FF6A-450C-9C9C-2B895BC3E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59F75-EA67-4A21-8065-AE645F20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87971-5BE5-4866-9E6C-7FE9DFCD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9270EC-45C1-442D-979E-D17BF538B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A82582-7BED-41C0-9255-43AC43B5E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74A5CA-7F13-44DA-95DB-1CE68B4714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43FDF7-B5FF-4CB3-A3B0-A44B83BC1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E184A8-96A3-4DF9-8288-BA2B04F6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652EB-356C-4482-B27C-7C8E08F5D88F}" type="datetime1">
              <a:rPr lang="en-US" smtClean="0"/>
              <a:t>17-Aug-24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AB1B7C-23D8-4AD3-BC8B-78B522A86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49C972-9873-452E-A1E6-3732E60F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4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077B1-699F-47F7-ADBB-BAE70846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FD6228-9AC4-48F7-B5D7-EFADFAF4C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895E-43C3-4560-B59A-90049317E860}" type="datetime1">
              <a:rPr lang="en-US" smtClean="0"/>
              <a:t>17-Aug-24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DCC61-69CF-49C7-BB54-D9EA0E81B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04D4D-EC30-4B30-A1B8-8489FA8C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00D56-452F-47C9-8D10-6FE55FCA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78C32-B81D-4A68-A851-5185C690F024}" type="datetime1">
              <a:rPr lang="en-US" smtClean="0"/>
              <a:t>17-Aug-24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4F365-C02A-42AF-A362-6632AFB1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EA52E-FDF3-4094-A7F2-A2C95A8AD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89053-2451-47E7-9739-55A8AF4D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1F8B4-EC4F-438A-85D8-97AA69E35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EAF195-3050-4B48-94A1-D450B17A7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42690-D62C-443B-986D-83BAD948D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5D79-EF31-4E8F-A1BE-AF31805C2859}" type="datetime1">
              <a:rPr lang="en-US" smtClean="0"/>
              <a:t>17-Aug-24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214CB-45E9-4DBB-94D3-359C3597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D0D5-11C3-4613-98B1-8B081938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3B07-ADBD-4EDB-A7FF-DCDE617F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9E642-4BF8-44F4-9324-3137910B62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C60BA-4746-4954-8635-09F5A97EF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491FD-38F7-4D04-A90F-4B9E249DC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BA3B-941F-4778-A0CB-865223FDAE69}" type="datetime1">
              <a:rPr lang="en-US" smtClean="0"/>
              <a:t>17-Aug-24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A974ED-D267-4CCD-B233-E3053B329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6B21E-6C97-4ADC-8B7F-1AB4D53F1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61000">
              <a:schemeClr val="accent6">
                <a:lumMod val="20000"/>
                <a:lumOff val="8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41D168-33B4-4A20-AB87-36CB2A302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1197-46F0-4B9B-ABE6-B34F8815E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03EE6-DF1D-4D01-AC7C-66D62F6AF0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BFD46-0FD3-4428-ADEC-1DFD6489930D}" type="datetime1">
              <a:rPr lang="en-US" smtClean="0"/>
              <a:t>17-Aug-24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D4A86-81D8-4850-9746-DAD554613D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B40AD-01A7-49E0-8CF0-DB502545E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412" y="2362200"/>
            <a:ext cx="4945283" cy="2667000"/>
          </a:xfrm>
        </p:spPr>
        <p:txBody>
          <a:bodyPr>
            <a:normAutofit/>
          </a:bodyPr>
          <a:lstStyle/>
          <a:p>
            <a:r>
              <a:rPr lang="en-US" dirty="0"/>
              <a:t>Welcome!</a:t>
            </a:r>
            <a:br>
              <a:rPr lang="en-US" dirty="0"/>
            </a:br>
            <a:br>
              <a:rPr lang="en-US" dirty="0"/>
            </a:br>
            <a:r>
              <a:rPr lang="dv-MV" dirty="0">
                <a:latin typeface="MV A Waheed" panose="02000806000000020003" pitchFamily="2" charset="0"/>
                <a:cs typeface="MV A Waheed" panose="02000806000000020003" pitchFamily="2" charset="0"/>
              </a:rPr>
              <a:t>މަރުހަބާ</a:t>
            </a:r>
            <a:endParaRPr lang="en-US" dirty="0">
              <a:latin typeface="MV A Waheed" panose="02000806000000020003" pitchFamily="2" charset="0"/>
              <a:cs typeface="MV A Waheed" panose="02000806000000020003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6856411" y="5195411"/>
            <a:ext cx="4945284" cy="1375409"/>
          </a:xfrm>
        </p:spPr>
        <p:txBody>
          <a:bodyPr>
            <a:normAutofit/>
          </a:bodyPr>
          <a:lstStyle/>
          <a:p>
            <a:r>
              <a:rPr lang="en-US" dirty="0"/>
              <a:t>DHIVEHI LANGUAGE CLASS</a:t>
            </a:r>
          </a:p>
          <a:p>
            <a:endParaRPr lang="en-US" dirty="0"/>
          </a:p>
          <a:p>
            <a:r>
              <a:rPr lang="dv-MV" dirty="0">
                <a:latin typeface="MV Faseyha" panose="02000500000000020004" pitchFamily="50" charset="0"/>
                <a:cs typeface="MV Faseyha" panose="02000500000000020004" pitchFamily="50" charset="0"/>
              </a:rPr>
              <a:t>ދިވެހި ބަސް ކިލާސް</a:t>
            </a:r>
            <a:endParaRPr lang="en-US" dirty="0">
              <a:latin typeface="MV Faseyha" panose="02000500000000020004" pitchFamily="50" charset="0"/>
              <a:cs typeface="MV Faseyha" panose="02000500000000020004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62E4D5-13CE-46CB-8D22-CE42A9F72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13813" cy="588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50CAA8-3F59-452B-8F78-E071CB865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5257800"/>
            <a:ext cx="11049794" cy="1981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228600"/>
            <a:ext cx="10512862" cy="1325563"/>
          </a:xfrm>
        </p:spPr>
        <p:txBody>
          <a:bodyPr/>
          <a:lstStyle/>
          <a:p>
            <a:r>
              <a:rPr lang="en-US" b="1" dirty="0"/>
              <a:t>Introduction - Maldivian </a:t>
            </a:r>
            <a:r>
              <a:rPr lang="en-US" dirty="0"/>
              <a:t>(</a:t>
            </a:r>
            <a:r>
              <a:rPr lang="dv-MV" dirty="0">
                <a:latin typeface="MV A Waheed" panose="02000806000000020003" pitchFamily="2" charset="0"/>
                <a:cs typeface="MV A Waheed" panose="02000806000000020003" pitchFamily="2" charset="0"/>
              </a:rPr>
              <a:t>ދިވެހި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429" y="1516062"/>
            <a:ext cx="10512862" cy="4351338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Maldivian (Dhivehi) is an Indo-Aryan language.</a:t>
            </a:r>
          </a:p>
          <a:p>
            <a:pPr algn="just"/>
            <a:r>
              <a:rPr lang="en-US" dirty="0"/>
              <a:t>Spoken in Maldives and Minicoy (</a:t>
            </a:r>
            <a:r>
              <a:rPr lang="en-US" dirty="0" err="1"/>
              <a:t>Maliku</a:t>
            </a:r>
            <a:r>
              <a:rPr lang="en-US" dirty="0"/>
              <a:t>).</a:t>
            </a:r>
          </a:p>
          <a:p>
            <a:pPr algn="just"/>
            <a:r>
              <a:rPr lang="en-US" dirty="0"/>
              <a:t>Major dialects of Maldivian are </a:t>
            </a:r>
            <a:r>
              <a:rPr lang="en-US" dirty="0" err="1"/>
              <a:t>Malé</a:t>
            </a:r>
            <a:r>
              <a:rPr lang="en-US" dirty="0"/>
              <a:t>, </a:t>
            </a:r>
            <a:r>
              <a:rPr lang="en-US" dirty="0" err="1"/>
              <a:t>Huvadhu</a:t>
            </a:r>
            <a:r>
              <a:rPr lang="en-US" dirty="0"/>
              <a:t>, </a:t>
            </a:r>
            <a:r>
              <a:rPr lang="en-US" dirty="0" err="1"/>
              <a:t>Mulaku</a:t>
            </a:r>
            <a:r>
              <a:rPr lang="en-US" dirty="0"/>
              <a:t>, Addu, </a:t>
            </a:r>
            <a:r>
              <a:rPr lang="en-US" dirty="0" err="1"/>
              <a:t>Haddhunmathee</a:t>
            </a:r>
            <a:r>
              <a:rPr lang="en-US" dirty="0"/>
              <a:t> and </a:t>
            </a:r>
            <a:r>
              <a:rPr lang="en-US" dirty="0" err="1"/>
              <a:t>Maliku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The </a:t>
            </a:r>
            <a:r>
              <a:rPr lang="en-US" dirty="0" err="1"/>
              <a:t>Malé</a:t>
            </a:r>
            <a:r>
              <a:rPr lang="en-US" dirty="0"/>
              <a:t> dialect is considered the standard.</a:t>
            </a:r>
          </a:p>
          <a:p>
            <a:pPr algn="just"/>
            <a:r>
              <a:rPr lang="en-US" dirty="0"/>
              <a:t>Dhivehi language is closely related to Sinhalese.</a:t>
            </a:r>
          </a:p>
          <a:p>
            <a:pPr algn="just"/>
            <a:r>
              <a:rPr lang="en-US" dirty="0"/>
              <a:t>It has been influenced by and absorbed words from languages such as Arabic, French, Persian, Portuguese, Urdu and English.</a:t>
            </a:r>
          </a:p>
        </p:txBody>
      </p:sp>
    </p:spTree>
    <p:extLst>
      <p:ext uri="{BB962C8B-B14F-4D97-AF65-F5344CB8AC3E}">
        <p14:creationId xmlns:p14="http://schemas.microsoft.com/office/powerpoint/2010/main" val="8403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8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6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3FD317-D0EF-4DD9-AC38-9472FA117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5257800"/>
            <a:ext cx="11049794" cy="1981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431800"/>
            <a:ext cx="7924800" cy="863600"/>
          </a:xfrm>
        </p:spPr>
        <p:txBody>
          <a:bodyPr>
            <a:normAutofit/>
          </a:bodyPr>
          <a:lstStyle/>
          <a:p>
            <a:r>
              <a:rPr lang="en-US" b="1" dirty="0"/>
              <a:t>Dhivehi Alphabets – Thaana </a:t>
            </a:r>
            <a:r>
              <a:rPr lang="dv-MV" dirty="0">
                <a:latin typeface="MV A Waheed" panose="02000806000000020003" pitchFamily="2" charset="0"/>
                <a:cs typeface="MV A Waheed" panose="02000806000000020003" pitchFamily="2" charset="0"/>
              </a:rPr>
              <a:t>(ތާނަ)</a:t>
            </a:r>
            <a:endParaRPr lang="en-US" dirty="0">
              <a:latin typeface="MV A Waheed" panose="02000806000000020003" pitchFamily="2" charset="0"/>
              <a:cs typeface="MV A Waheed" panose="02000806000000020003" pitchFamily="2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92847E9-4F92-4C2E-8602-A5D9A7245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167116"/>
              </p:ext>
            </p:extLst>
          </p:nvPr>
        </p:nvGraphicFramePr>
        <p:xfrm>
          <a:off x="531812" y="1264920"/>
          <a:ext cx="11125200" cy="43891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58875">
                  <a:extLst>
                    <a:ext uri="{9D8B030D-6E8A-4147-A177-3AD203B41FA5}">
                      <a16:colId xmlns:a16="http://schemas.microsoft.com/office/drawing/2014/main" val="2520576007"/>
                    </a:ext>
                  </a:extLst>
                </a:gridCol>
                <a:gridCol w="1066165">
                  <a:extLst>
                    <a:ext uri="{9D8B030D-6E8A-4147-A177-3AD203B41FA5}">
                      <a16:colId xmlns:a16="http://schemas.microsoft.com/office/drawing/2014/main" val="1472935455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val="3492014502"/>
                    </a:ext>
                  </a:extLst>
                </a:gridCol>
                <a:gridCol w="988907">
                  <a:extLst>
                    <a:ext uri="{9D8B030D-6E8A-4147-A177-3AD203B41FA5}">
                      <a16:colId xmlns:a16="http://schemas.microsoft.com/office/drawing/2014/main" val="870475254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12373918"/>
                    </a:ext>
                  </a:extLst>
                </a:gridCol>
                <a:gridCol w="1112520">
                  <a:extLst>
                    <a:ext uri="{9D8B030D-6E8A-4147-A177-3AD203B41FA5}">
                      <a16:colId xmlns:a16="http://schemas.microsoft.com/office/drawing/2014/main" val="2198769034"/>
                    </a:ext>
                  </a:extLst>
                </a:gridCol>
                <a:gridCol w="1205230">
                  <a:extLst>
                    <a:ext uri="{9D8B030D-6E8A-4147-A177-3AD203B41FA5}">
                      <a16:colId xmlns:a16="http://schemas.microsoft.com/office/drawing/2014/main" val="3611874939"/>
                    </a:ext>
                  </a:extLst>
                </a:gridCol>
                <a:gridCol w="1019810">
                  <a:extLst>
                    <a:ext uri="{9D8B030D-6E8A-4147-A177-3AD203B41FA5}">
                      <a16:colId xmlns:a16="http://schemas.microsoft.com/office/drawing/2014/main" val="98406619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305921267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009262224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މ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ވ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އ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ކ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ޅ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ބ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ރ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ނ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ށ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ހ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543057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Meemu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m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Vaavu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v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Alifu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a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Kaafu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k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Lhaviyani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 err="1"/>
                        <a:t>lh</a:t>
                      </a:r>
                      <a:endParaRPr lang="en-US" sz="16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Baa</a:t>
                      </a:r>
                    </a:p>
                    <a:p>
                      <a:pPr algn="ctr"/>
                      <a:r>
                        <a:rPr lang="en-US" sz="1600" dirty="0"/>
                        <a:t>b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Raa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r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Noonu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n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Shaviyani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sh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Haa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h</a:t>
                      </a:r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1521776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ޓ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ޒ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ޑ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ސ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ޏ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ގ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ލ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ތ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ދ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ފ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86197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Taviyani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Zaviyani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z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Daviyani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Seenu</a:t>
                      </a: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Gnaviyani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gn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Gaafu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Laamu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Thaa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th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Dhaalu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dh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Faafu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76098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އޫ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އު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އީ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އި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އާ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އަ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ޗ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ޖ</a:t>
                      </a:r>
                      <a:endParaRPr lang="dv-MV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ޕ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cs typeface="MV Faseyha" panose="02000500000000020004" pitchFamily="50" charset="0"/>
                        </a:rPr>
                        <a:t>ޔ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87408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Ooboo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oo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Ubu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Eebee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ee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Ibi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Aabaa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aa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Aba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Chaviyani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ch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Javiyani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j</a:t>
                      </a:r>
                      <a:endParaRPr lang="dv-MV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Paviyani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Yaa</a:t>
                      </a: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y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015074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އް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އޯ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އޭ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v-MV" sz="2800" b="1" kern="1200" dirty="0">
                          <a:solidFill>
                            <a:schemeClr val="tx1"/>
                          </a:solidFill>
                          <a:latin typeface="MV Faseyha" panose="02000500000000020004" pitchFamily="50" charset="0"/>
                          <a:ea typeface="+mn-ea"/>
                          <a:cs typeface="MV Faseyha" panose="02000500000000020004" pitchFamily="50" charset="0"/>
                        </a:rPr>
                        <a:t>އެ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MV Faseyha" panose="02000500000000020004" pitchFamily="50" charset="0"/>
                        <a:ea typeface="+mn-ea"/>
                        <a:cs typeface="MV Faseyha" panose="02000500000000020004" pitchFamily="5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75040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Sukun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algn="ctr" defTabSz="1218987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‘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Oaboa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algn="ctr" defTabSz="1218987" rtl="0" eaLnBrk="1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oa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Obo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o</a:t>
                      </a:r>
                      <a:endParaRPr lang="dv-MV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Eybey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algn="ctr" defTabSz="1218987" rtl="0" eaLnBrk="1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ey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1218987" rtl="0" eaLnBrk="1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Ebe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</a:rPr>
                        <a:t>fili</a:t>
                      </a:r>
                      <a:endParaRPr lang="en-US" sz="160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algn="ctr" defTabSz="1218987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34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0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76A8A6-CB59-45FB-957E-4DB37C2A9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5257800"/>
            <a:ext cx="11049794" cy="19811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A688A90-1671-475D-9249-AF1DFE1F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2" y="228600"/>
            <a:ext cx="7924800" cy="863600"/>
          </a:xfrm>
        </p:spPr>
        <p:txBody>
          <a:bodyPr>
            <a:normAutofit/>
          </a:bodyPr>
          <a:lstStyle/>
          <a:p>
            <a:r>
              <a:rPr lang="en-US" b="1" dirty="0"/>
              <a:t>Dhivehi Alphabets – Thaana </a:t>
            </a:r>
            <a:r>
              <a:rPr lang="dv-MV" dirty="0">
                <a:latin typeface="MV A Waheed" panose="02000806000000020003" pitchFamily="2" charset="0"/>
                <a:cs typeface="MV A Waheed" panose="02000806000000020003" pitchFamily="2" charset="0"/>
              </a:rPr>
              <a:t>(ތާނަ)</a:t>
            </a:r>
            <a:endParaRPr lang="en-US" dirty="0">
              <a:latin typeface="MV A Waheed" panose="02000806000000020003" pitchFamily="2" charset="0"/>
              <a:cs typeface="MV A Waheed" panose="02000806000000020003" pitchFamily="2" charset="0"/>
            </a:endParaRPr>
          </a:p>
        </p:txBody>
      </p:sp>
      <p:pic>
        <p:nvPicPr>
          <p:cNvPr id="10" name="sample01">
            <a:hlinkClick r:id="" action="ppaction://media"/>
            <a:extLst>
              <a:ext uri="{FF2B5EF4-FFF2-40B4-BE49-F238E27FC236}">
                <a16:creationId xmlns:a16="http://schemas.microsoft.com/office/drawing/2014/main" id="{65DAE82A-7A6A-4592-BB3E-876C3D65B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-26072"/>
            <a:ext cx="12260516" cy="688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1D8D2-0E8F-4A59-B358-89F0AEE6C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5257800"/>
            <a:ext cx="11049794" cy="1981199"/>
          </a:xfrm>
          <a:prstGeom prst="rect">
            <a:avLst/>
          </a:prstGeom>
        </p:spPr>
      </p:pic>
      <p:pic>
        <p:nvPicPr>
          <p:cNvPr id="9" name="sample02">
            <a:hlinkClick r:id="" action="ppaction://media"/>
            <a:extLst>
              <a:ext uri="{FF2B5EF4-FFF2-40B4-BE49-F238E27FC236}">
                <a16:creationId xmlns:a16="http://schemas.microsoft.com/office/drawing/2014/main" id="{6FFBE646-4F27-411E-839A-A690A0ACA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1-.jpg">
            <a:extLst>
              <a:ext uri="{FF2B5EF4-FFF2-40B4-BE49-F238E27FC236}">
                <a16:creationId xmlns:a16="http://schemas.microsoft.com/office/drawing/2014/main" id="{C6CB53D0-8F75-444C-8151-3CE89445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2188825" cy="7772401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A7538E-2967-41AB-B7D2-A9C12AA4BC3A}"/>
              </a:ext>
            </a:extLst>
          </p:cNvPr>
          <p:cNvGrpSpPr/>
          <p:nvPr/>
        </p:nvGrpSpPr>
        <p:grpSpPr>
          <a:xfrm>
            <a:off x="0" y="3810000"/>
            <a:ext cx="12188824" cy="1676400"/>
            <a:chOff x="0" y="4267200"/>
            <a:chExt cx="9144000" cy="16764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80059E-746D-43ED-9002-F908CB535927}"/>
                </a:ext>
              </a:extLst>
            </p:cNvPr>
            <p:cNvSpPr/>
            <p:nvPr/>
          </p:nvSpPr>
          <p:spPr>
            <a:xfrm>
              <a:off x="0" y="4267200"/>
              <a:ext cx="9144000" cy="1676400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544200-6B60-4E94-9A8E-2B5B43CEF9F2}"/>
                </a:ext>
              </a:extLst>
            </p:cNvPr>
            <p:cNvSpPr/>
            <p:nvPr/>
          </p:nvSpPr>
          <p:spPr>
            <a:xfrm>
              <a:off x="0" y="4419600"/>
              <a:ext cx="9144000" cy="1371600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  <a:effectLst>
              <a:outerShdw dir="474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en-US" sz="43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Thank you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52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</TotalTime>
  <Words>316</Words>
  <Application>Microsoft Office PowerPoint</Application>
  <PresentationFormat>Custom</PresentationFormat>
  <Paragraphs>125</Paragraphs>
  <Slides>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MV A Waheed</vt:lpstr>
      <vt:lpstr>MV Faseyha</vt:lpstr>
      <vt:lpstr>Office Theme</vt:lpstr>
      <vt:lpstr>Welcome!  މަރުހަބާ</vt:lpstr>
      <vt:lpstr>Introduction - Maldivian (ދިވެހި)</vt:lpstr>
      <vt:lpstr>Dhivehi Alphabets – Thaana (ތާނަ)</vt:lpstr>
      <vt:lpstr>Dhivehi Alphabets – Thaana (ތާނަ)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  މަރުހަބާ</dc:title>
  <dc:creator>Mohd Jade</dc:creator>
  <cp:lastModifiedBy>Mohd Jade</cp:lastModifiedBy>
  <cp:revision>30</cp:revision>
  <dcterms:created xsi:type="dcterms:W3CDTF">2024-08-17T13:53:56Z</dcterms:created>
  <dcterms:modified xsi:type="dcterms:W3CDTF">2024-08-17T17:18:47Z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